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1"/>
    <p:sldMasterId id="2147483749" r:id="rId2"/>
  </p:sldMasterIdLst>
  <p:notesMasterIdLst>
    <p:notesMasterId r:id="rId13"/>
  </p:notesMasterIdLst>
  <p:handoutMasterIdLst>
    <p:handoutMasterId r:id="rId14"/>
  </p:handoutMasterIdLst>
  <p:sldIdLst>
    <p:sldId id="330" r:id="rId3"/>
    <p:sldId id="389" r:id="rId4"/>
    <p:sldId id="404" r:id="rId5"/>
    <p:sldId id="363" r:id="rId6"/>
    <p:sldId id="391" r:id="rId7"/>
    <p:sldId id="359" r:id="rId8"/>
    <p:sldId id="470" r:id="rId9"/>
    <p:sldId id="469" r:id="rId10"/>
    <p:sldId id="471" r:id="rId11"/>
    <p:sldId id="409" r:id="rId12"/>
  </p:sldIdLst>
  <p:sldSz cx="9144000" cy="6858000" type="screen4x3"/>
  <p:notesSz cx="7023100" cy="9309100"/>
  <p:embeddedFontLst>
    <p:embeddedFont>
      <p:font typeface="Consolas" panose="020B0609020204030204" pitchFamily="49" charset="0"/>
      <p:regular r:id="rId15"/>
      <p:bold r:id="rId16"/>
      <p:italic r:id="rId17"/>
      <p:boldItalic r:id="rId18"/>
    </p:embeddedFont>
    <p:embeddedFont>
      <p:font typeface="Segoe UI" panose="020B0502040204020203" pitchFamily="34" charset="0"/>
      <p:regular r:id="rId19"/>
      <p:bold r:id="rId20"/>
      <p:italic r:id="rId21"/>
      <p:boldItalic r:id="rId22"/>
    </p:embeddedFont>
    <p:embeddedFont>
      <p:font typeface="Segoe UI Light" panose="020B0502040204020203" pitchFamily="34" charset="0"/>
      <p:regular r:id="rId23"/>
      <p:italic r:id="rId24"/>
    </p:embeddedFont>
    <p:embeddedFont>
      <p:font typeface="FontAwesome" pitchFamily="50" charset="0"/>
      <p:regular r:id="rId25"/>
    </p:embeddedFont>
    <p:embeddedFont>
      <p:font typeface="Segoe Light" panose="020B0604020202020204" charset="0"/>
      <p:regular r:id="rId26"/>
      <p:italic r:id="rId27"/>
    </p:embeddedFont>
    <p:embeddedFont>
      <p:font typeface="Segoe Semibold" panose="020B0604020202020204" charset="0"/>
      <p:bold r:id="rId28"/>
      <p:boldItalic r:id="rId29"/>
    </p:embeddedFont>
    <p:embeddedFont>
      <p:font typeface="Segoe UI Black" panose="020B0A02040204020203" pitchFamily="34" charset="0"/>
      <p:bold r:id="rId30"/>
      <p:boldItalic r:id="rId3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911" userDrawn="1">
          <p15:clr>
            <a:srgbClr val="A4A3A4"/>
          </p15:clr>
        </p15:guide>
        <p15:guide id="3" orient="horz" pos="1199" userDrawn="1">
          <p15:clr>
            <a:srgbClr val="A4A3A4"/>
          </p15:clr>
        </p15:guide>
        <p15:guide id="4" orient="horz" pos="1487" userDrawn="1">
          <p15:clr>
            <a:srgbClr val="A4A3A4"/>
          </p15:clr>
        </p15:guide>
        <p15:guide id="5" orient="horz" pos="2729" userDrawn="1">
          <p15:clr>
            <a:srgbClr val="A4A3A4"/>
          </p15:clr>
        </p15:guide>
        <p15:guide id="6" orient="horz" pos="4176" userDrawn="1">
          <p15:clr>
            <a:srgbClr val="A4A3A4"/>
          </p15:clr>
        </p15:guide>
        <p15:guide id="7" pos="2880" userDrawn="1">
          <p15:clr>
            <a:srgbClr val="A4A3A4"/>
          </p15:clr>
        </p15:guide>
        <p15:guide id="8" pos="245" userDrawn="1">
          <p15:clr>
            <a:srgbClr val="A4A3A4"/>
          </p15:clr>
        </p15:guide>
        <p15:guide id="9" pos="5302" userDrawn="1">
          <p15:clr>
            <a:srgbClr val="A4A3A4"/>
          </p15:clr>
        </p15:guide>
        <p15:guide id="10" pos="551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92D050"/>
    <a:srgbClr val="7ECCFF"/>
    <a:srgbClr val="FF8A00"/>
    <a:srgbClr val="85BCE6"/>
    <a:srgbClr val="00AEEF"/>
    <a:srgbClr val="A6A6A6"/>
    <a:srgbClr val="FFFFFF"/>
    <a:srgbClr val="ED1E79"/>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3" autoAdjust="0"/>
    <p:restoredTop sz="75798" autoAdjust="0"/>
  </p:normalViewPr>
  <p:slideViewPr>
    <p:cSldViewPr snapToGrid="0">
      <p:cViewPr varScale="1">
        <p:scale>
          <a:sx n="112" d="100"/>
          <a:sy n="112" d="100"/>
        </p:scale>
        <p:origin x="474" y="108"/>
      </p:cViewPr>
      <p:guideLst>
        <p:guide orient="horz" pos="2160"/>
        <p:guide orient="horz" pos="911"/>
        <p:guide orient="horz" pos="1199"/>
        <p:guide orient="horz" pos="1487"/>
        <p:guide orient="horz" pos="2729"/>
        <p:guide orient="horz" pos="4176"/>
        <p:guide pos="2880"/>
        <p:guide pos="245"/>
        <p:guide pos="5302"/>
        <p:guide pos="551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1" d="100"/>
        <a:sy n="41"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3/26/2014</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3/26/2014</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72008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45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57617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2234114"/>
            <a:ext cx="6281777"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4612342"/>
            <a:ext cx="4091815"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4491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389436" y="1447800"/>
            <a:ext cx="836393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3112962"/>
            <a:ext cx="5210341" cy="1851276"/>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2133600"/>
            <a:ext cx="1399159"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17213" y="1796716"/>
            <a:ext cx="3154788" cy="729916"/>
          </a:xfrm>
        </p:spPr>
        <p:txBody>
          <a:bodyPr anchor="ctr" anchorCtr="0">
            <a:noAutofit/>
          </a:bodyPr>
          <a:lstStyle>
            <a:lvl1pPr>
              <a:lnSpc>
                <a:spcPct val="90000"/>
              </a:lnSpc>
              <a:defRPr sz="4800" baseline="0">
                <a:solidFill>
                  <a:schemeClr val="bg1">
                    <a:alpha val="98000"/>
                  </a:schemeClr>
                </a:solidFill>
              </a:defRPr>
            </a:lvl1pPr>
          </a:lstStyle>
          <a:p>
            <a:r>
              <a:rPr lang="en-US" dirty="0" smtClean="0"/>
              <a:t>Demo</a:t>
            </a:r>
            <a:endParaRPr lang="en-US" dirty="0"/>
          </a:p>
        </p:txBody>
      </p:sp>
      <p:sp>
        <p:nvSpPr>
          <p:cNvPr id="3" name="Subtitle 2"/>
          <p:cNvSpPr>
            <a:spLocks noGrp="1"/>
          </p:cNvSpPr>
          <p:nvPr>
            <p:ph type="subTitle" idx="1" hasCustomPrompt="1"/>
          </p:nvPr>
        </p:nvSpPr>
        <p:spPr>
          <a:xfrm>
            <a:off x="1417213" y="4427315"/>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Presenter Name</a:t>
            </a:r>
            <a:endParaRPr lang="en-US" dirty="0"/>
          </a:p>
        </p:txBody>
      </p:sp>
      <p:sp>
        <p:nvSpPr>
          <p:cNvPr id="7" name="Text Placeholder 6"/>
          <p:cNvSpPr>
            <a:spLocks noGrp="1"/>
          </p:cNvSpPr>
          <p:nvPr>
            <p:ph type="body" sz="quarter" idx="10" hasCustomPrompt="1"/>
          </p:nvPr>
        </p:nvSpPr>
        <p:spPr>
          <a:xfrm>
            <a:off x="1417213" y="2536257"/>
            <a:ext cx="4061590" cy="1831206"/>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000" dirty="0" smtClean="0">
                <a:solidFill>
                  <a:srgbClr val="00B0F0"/>
                </a:solidFill>
                <a:latin typeface="Segoe UI Light" pitchFamily="34" charset="0"/>
              </a:defRPr>
            </a:lvl1pPr>
          </a:lstStyle>
          <a:p>
            <a:pPr lvl="0"/>
            <a:r>
              <a:rPr lang="en-US" dirty="0" smtClean="0"/>
              <a:t>click 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5143" y="1336766"/>
            <a:ext cx="3005240" cy="4005943"/>
          </a:xfrm>
          <a:prstGeom prst="rect">
            <a:avLst/>
          </a:prstGeom>
        </p:spPr>
      </p:pic>
    </p:spTree>
    <p:extLst>
      <p:ext uri="{BB962C8B-B14F-4D97-AF65-F5344CB8AC3E}">
        <p14:creationId xmlns:p14="http://schemas.microsoft.com/office/powerpoint/2010/main" val="1403524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99624" y="2602279"/>
            <a:ext cx="3154788" cy="1523494"/>
          </a:xfrm>
        </p:spPr>
        <p:txBody>
          <a:bodyPr anchor="ctr" anchorCtr="0">
            <a:noAutofit/>
          </a:bodyPr>
          <a:lstStyle>
            <a:lvl1pPr algn="l">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352657"/>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566980" y="3364026"/>
            <a:ext cx="2506369" cy="1274538"/>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000" dirty="0" smtClean="0">
                <a:solidFill>
                  <a:srgbClr val="00B0F0"/>
                </a:solidFill>
                <a:latin typeface="Segoe UI Light" pitchFamily="34" charset="0"/>
              </a:defRPr>
            </a:lvl1pPr>
          </a:lstStyle>
          <a:p>
            <a:pPr lvl="0"/>
            <a:r>
              <a:rPr lang="en-US" dirty="0" smtClean="0"/>
              <a:t>video</a:t>
            </a:r>
          </a:p>
        </p:txBody>
      </p:sp>
      <p:sp>
        <p:nvSpPr>
          <p:cNvPr id="8" name="Freeform 6"/>
          <p:cNvSpPr>
            <a:spLocks noEditPoints="1"/>
          </p:cNvSpPr>
          <p:nvPr userDrawn="1"/>
        </p:nvSpPr>
        <p:spPr bwMode="auto">
          <a:xfrm>
            <a:off x="5382294" y="1504002"/>
            <a:ext cx="291870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757638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2242931"/>
            <a:ext cx="2383306"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932604"/>
            <a:ext cx="2260588"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447800"/>
            <a:ext cx="31547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5630473"/>
            <a:ext cx="3154788"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4160520"/>
            <a:ext cx="6656137"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905000"/>
            <a:ext cx="95844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12265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3467676"/>
            <a:ext cx="8022140"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6338048"/>
            <a:ext cx="1880410" cy="291353"/>
          </a:xfrm>
          <a:prstGeom prst="rect">
            <a:avLst/>
          </a:prstGeom>
        </p:spPr>
      </p:pic>
    </p:spTree>
    <p:extLst>
      <p:ext uri="{BB962C8B-B14F-4D97-AF65-F5344CB8AC3E}">
        <p14:creationId xmlns:p14="http://schemas.microsoft.com/office/powerpoint/2010/main" val="470382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3241725" y="3140274"/>
            <a:ext cx="2660550" cy="577452"/>
          </a:xfrm>
          <a:prstGeom prst="rect">
            <a:avLst/>
          </a:prstGeom>
          <a:noFill/>
          <a:ln>
            <a:noFill/>
          </a:ln>
        </p:spPr>
      </p:pic>
      <p:sp>
        <p:nvSpPr>
          <p:cNvPr id="3" name="Text Box 3"/>
          <p:cNvSpPr txBox="1">
            <a:spLocks noChangeArrowheads="1"/>
          </p:cNvSpPr>
          <p:nvPr userDrawn="1"/>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892711"/>
            <a:ext cx="8423524" cy="2437590"/>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4343400"/>
            <a:ext cx="5636696"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6364651"/>
            <a:ext cx="1197051" cy="268366"/>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228600"/>
            <a:ext cx="1873858" cy="290338"/>
          </a:xfrm>
          <a:prstGeom prst="rect">
            <a:avLst/>
          </a:prstGeom>
        </p:spPr>
      </p:pic>
    </p:spTree>
    <p:extLst>
      <p:ext uri="{BB962C8B-B14F-4D97-AF65-F5344CB8AC3E}">
        <p14:creationId xmlns:p14="http://schemas.microsoft.com/office/powerpoint/2010/main" val="2615811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402777"/>
            <a:ext cx="8363938" cy="747897"/>
          </a:xfrm>
        </p:spPr>
        <p:txBody>
          <a:bodyPr/>
          <a:lstStyle>
            <a:lvl1pPr>
              <a:defRPr sz="54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370526"/>
            <a:ext cx="8363938"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
        <p:nvSpPr>
          <p:cNvPr id="10" name="Rectangle 9"/>
          <p:cNvSpPr/>
          <p:nvPr/>
        </p:nvSpPr>
        <p:spPr bwMode="auto">
          <a:xfrm>
            <a:off x="0" y="6574428"/>
            <a:ext cx="9144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ectangle 12"/>
          <p:cNvSpPr/>
          <p:nvPr userDrawn="1"/>
        </p:nvSpPr>
        <p:spPr bwMode="auto">
          <a:xfrm>
            <a:off x="0" y="1"/>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447799"/>
            <a:ext cx="8363938"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7" y="1905001"/>
            <a:ext cx="8363937"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6574428"/>
            <a:ext cx="9144000"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1" y="113218"/>
            <a:ext cx="1108605" cy="740353"/>
          </a:xfrm>
          <a:prstGeom prst="rect">
            <a:avLst/>
          </a:prstGeom>
        </p:spPr>
      </p:pic>
      <p:sp>
        <p:nvSpPr>
          <p:cNvPr id="13" name="Rectangle 12"/>
          <p:cNvSpPr/>
          <p:nvPr userDrawn="1"/>
        </p:nvSpPr>
        <p:spPr bwMode="auto">
          <a:xfrm>
            <a:off x="0" y="1"/>
            <a:ext cx="9144000"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08368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129889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447800"/>
            <a:ext cx="4115872"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447800"/>
            <a:ext cx="4115872"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922364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266796"/>
            <a:ext cx="4114800" cy="2332946"/>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04601"/>
            <a:ext cx="4115872" cy="886397"/>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7501" y="2266796"/>
            <a:ext cx="4115872" cy="2332946"/>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2180015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335185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6372547"/>
            <a:ext cx="1261769" cy="195501"/>
          </a:xfrm>
          <a:prstGeom prst="rect">
            <a:avLst/>
          </a:prstGeom>
        </p:spPr>
      </p:pic>
    </p:spTree>
    <p:extLst>
      <p:ext uri="{BB962C8B-B14F-4D97-AF65-F5344CB8AC3E}">
        <p14:creationId xmlns:p14="http://schemas.microsoft.com/office/powerpoint/2010/main" val="3388748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47800"/>
            <a:ext cx="8363937"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53" r:id="rId3"/>
    <p:sldLayoutId id="214748375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34" y="228602"/>
            <a:ext cx="8363939"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905001"/>
            <a:ext cx="8363937"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522412" y="680847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1587502" y="2155370"/>
            <a:ext cx="8502967" cy="1276830"/>
          </a:xfrm>
        </p:spPr>
        <p:txBody>
          <a:bodyPr/>
          <a:lstStyle/>
          <a:p>
            <a:r>
              <a:rPr lang="en-US" sz="8000" cap="all" dirty="0" smtClean="0"/>
              <a:t>PAYMENTS</a:t>
            </a:r>
            <a:endParaRPr lang="en-US" cap="all" dirty="0"/>
          </a:p>
        </p:txBody>
      </p:sp>
      <p:sp>
        <p:nvSpPr>
          <p:cNvPr id="2" name="Text Placeholder 1"/>
          <p:cNvSpPr>
            <a:spLocks noGrp="1"/>
          </p:cNvSpPr>
          <p:nvPr>
            <p:ph type="body" sz="quarter" idx="11"/>
          </p:nvPr>
        </p:nvSpPr>
        <p:spPr>
          <a:xfrm>
            <a:off x="1648460" y="4100102"/>
            <a:ext cx="5454333" cy="929485"/>
          </a:xfrm>
        </p:spPr>
        <p:txBody>
          <a:bodyPr/>
          <a:lstStyle/>
          <a:p>
            <a:r>
              <a:rPr lang="en-US" sz="2800" dirty="0" smtClean="0">
                <a:solidFill>
                  <a:srgbClr val="00B0F0">
                    <a:alpha val="98000"/>
                  </a:srgbClr>
                </a:solidFill>
              </a:rPr>
              <a:t>Ben Cull</a:t>
            </a:r>
            <a:endParaRPr lang="en-US" sz="2800" dirty="0">
              <a:solidFill>
                <a:srgbClr val="00B0F0">
                  <a:alpha val="98000"/>
                </a:srgbClr>
              </a:solidFill>
            </a:endParaRPr>
          </a:p>
          <a:p>
            <a:r>
              <a:rPr lang="en-US" sz="1600" dirty="0" smtClean="0"/>
              <a:t>@</a:t>
            </a:r>
            <a:r>
              <a:rPr lang="en-US" sz="1600" dirty="0" smtClean="0"/>
              <a:t>benjii22</a:t>
            </a:r>
          </a:p>
          <a:p>
            <a:r>
              <a:rPr lang="en-US" sz="1600" dirty="0" smtClean="0"/>
              <a:t>ssw.com.au</a:t>
            </a:r>
            <a:endParaRPr lang="en-US" sz="1600" dirty="0" smtClean="0"/>
          </a:p>
        </p:txBody>
      </p:sp>
      <p:sp>
        <p:nvSpPr>
          <p:cNvPr id="6" name="Rectangle 5"/>
          <p:cNvSpPr/>
          <p:nvPr/>
        </p:nvSpPr>
        <p:spPr bwMode="auto">
          <a:xfrm>
            <a:off x="-1522412" y="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1587502" y="1881299"/>
            <a:ext cx="2069413" cy="461665"/>
          </a:xfrm>
          <a:prstGeom prst="rect">
            <a:avLst/>
          </a:prstGeom>
        </p:spPr>
        <p:txBody>
          <a:bodyPr wrap="none">
            <a:spAutoFit/>
          </a:bodyPr>
          <a:lstStyle/>
          <a:p>
            <a:r>
              <a:rPr lang="en-US" dirty="0" smtClean="0">
                <a:solidFill>
                  <a:schemeClr val="bg1"/>
                </a:solidFill>
              </a:rPr>
              <a:t>THE STATE OF</a:t>
            </a:r>
            <a:endParaRPr lang="en-US" dirty="0">
              <a:solidFill>
                <a:schemeClr val="bg1"/>
              </a:solidFill>
            </a:endParaRPr>
          </a:p>
        </p:txBody>
      </p:sp>
      <p:sp>
        <p:nvSpPr>
          <p:cNvPr id="8" name="Rectangle 7"/>
          <p:cNvSpPr/>
          <p:nvPr/>
        </p:nvSpPr>
        <p:spPr>
          <a:xfrm>
            <a:off x="4021548" y="3201367"/>
            <a:ext cx="2121863" cy="461665"/>
          </a:xfrm>
          <a:prstGeom prst="rect">
            <a:avLst/>
          </a:prstGeom>
        </p:spPr>
        <p:txBody>
          <a:bodyPr wrap="none">
            <a:spAutoFit/>
          </a:bodyPr>
          <a:lstStyle/>
          <a:p>
            <a:pPr algn="r"/>
            <a:r>
              <a:rPr lang="en-US" dirty="0" smtClean="0">
                <a:solidFill>
                  <a:schemeClr val="bg1"/>
                </a:solidFill>
              </a:rPr>
              <a:t>IN AUSTRALIA</a:t>
            </a:r>
            <a:endParaRPr lang="en-US" dirty="0">
              <a:solidFill>
                <a:schemeClr val="bg1"/>
              </a:solidFill>
            </a:endParaRPr>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12" y="2941209"/>
            <a:ext cx="5308901" cy="3072045"/>
          </a:xfrm>
          <a:prstGeom prst="rect">
            <a:avLst/>
          </a:prstGeom>
        </p:spPr>
      </p:pic>
      <p:sp>
        <p:nvSpPr>
          <p:cNvPr id="8" name="Text Placeholder 4"/>
          <p:cNvSpPr>
            <a:spLocks noGrp="1"/>
          </p:cNvSpPr>
          <p:nvPr>
            <p:ph type="body" sz="quarter" idx="10"/>
          </p:nvPr>
        </p:nvSpPr>
        <p:spPr>
          <a:xfrm>
            <a:off x="235412" y="934997"/>
            <a:ext cx="10693401" cy="1666610"/>
          </a:xfrm>
        </p:spPr>
        <p:txBody>
          <a:bodyPr/>
          <a:lstStyle/>
          <a:p>
            <a:r>
              <a:rPr lang="en-US" dirty="0" smtClean="0">
                <a:solidFill>
                  <a:srgbClr val="00AEEF"/>
                </a:solidFill>
              </a:rPr>
              <a:t>Custom Forms and Payments</a:t>
            </a:r>
            <a:endParaRPr lang="en-US" dirty="0" smtClean="0">
              <a:solidFill>
                <a:srgbClr val="00AEEF"/>
              </a:solidFill>
            </a:endParaRPr>
          </a:p>
          <a:p>
            <a:r>
              <a:rPr lang="en-US" sz="7200" dirty="0" smtClean="0"/>
              <a:t>https://</a:t>
            </a:r>
            <a:r>
              <a:rPr lang="en-US" sz="7200" dirty="0" smtClean="0"/>
              <a:t>EventDebit.com</a:t>
            </a:r>
            <a:endParaRPr lang="en-US" sz="7200"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34119" y="3235898"/>
            <a:ext cx="3498572" cy="218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5582112" y="3135343"/>
            <a:ext cx="4095751" cy="2616101"/>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indent="-457200">
              <a:lnSpc>
                <a:spcPct val="100000"/>
              </a:lnSpc>
              <a:spcAft>
                <a:spcPts val="1200"/>
              </a:spcAft>
              <a:buFont typeface="Wingdings" pitchFamily="2" charset="2"/>
              <a:buChar char="à"/>
            </a:pPr>
            <a:r>
              <a:rPr lang="en-US" sz="2800" dirty="0" smtClean="0">
                <a:solidFill>
                  <a:srgbClr val="00AEEF"/>
                </a:solidFill>
              </a:rPr>
              <a:t> </a:t>
            </a:r>
            <a:r>
              <a:rPr lang="en-AU" sz="2800" dirty="0" smtClean="0"/>
              <a:t>Signup for Australian Stripe Account</a:t>
            </a:r>
          </a:p>
          <a:p>
            <a:pPr marL="460375" indent="-457200">
              <a:lnSpc>
                <a:spcPct val="100000"/>
              </a:lnSpc>
              <a:spcAft>
                <a:spcPts val="1200"/>
              </a:spcAft>
              <a:buFont typeface="Wingdings" pitchFamily="2" charset="2"/>
              <a:buChar char="à"/>
            </a:pPr>
            <a:r>
              <a:rPr lang="en-AU" sz="2800" dirty="0" smtClean="0">
                <a:solidFill>
                  <a:srgbClr val="00AEEF"/>
                </a:solidFill>
              </a:rPr>
              <a:t> </a:t>
            </a:r>
            <a:r>
              <a:rPr lang="en-US" sz="2800" dirty="0" smtClean="0"/>
              <a:t>Shameless Plug</a:t>
            </a:r>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Thank you</a:t>
            </a:r>
          </a:p>
          <a:p>
            <a:pPr marL="460375" indent="-457200">
              <a:lnSpc>
                <a:spcPct val="100000"/>
              </a:lnSpc>
              <a:spcAft>
                <a:spcPts val="1200"/>
              </a:spcAft>
              <a:buFont typeface="Wingdings" pitchFamily="2" charset="2"/>
              <a:buChar char="à"/>
            </a:pPr>
            <a:r>
              <a:rPr lang="en-US" sz="2800" dirty="0">
                <a:solidFill>
                  <a:schemeClr val="accent6">
                    <a:lumMod val="60000"/>
                    <a:lumOff val="40000"/>
                  </a:schemeClr>
                </a:solidFill>
              </a:rPr>
              <a:t> </a:t>
            </a:r>
            <a:r>
              <a:rPr lang="en-US" sz="2800" dirty="0" smtClean="0">
                <a:solidFill>
                  <a:schemeClr val="accent6">
                    <a:lumMod val="60000"/>
                    <a:lumOff val="40000"/>
                  </a:schemeClr>
                </a:solidFill>
              </a:rPr>
              <a:t>@benjii22</a:t>
            </a:r>
          </a:p>
        </p:txBody>
      </p:sp>
    </p:spTree>
    <p:extLst>
      <p:ext uri="{BB962C8B-B14F-4D97-AF65-F5344CB8AC3E}">
        <p14:creationId xmlns:p14="http://schemas.microsoft.com/office/powerpoint/2010/main" val="3670724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5445" y="0"/>
            <a:ext cx="10293021" cy="686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522412" y="6808472"/>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1522412" y="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itle 3"/>
          <p:cNvSpPr txBox="1">
            <a:spLocks/>
          </p:cNvSpPr>
          <p:nvPr/>
        </p:nvSpPr>
        <p:spPr>
          <a:xfrm>
            <a:off x="3753394" y="3552927"/>
            <a:ext cx="4961659" cy="1143000"/>
          </a:xfrm>
          <a:prstGeom prst="rect">
            <a:avLst/>
          </a:prstGeom>
          <a:solidFill>
            <a:schemeClr val="accent6">
              <a:lumMod val="60000"/>
              <a:lumOff val="40000"/>
            </a:schemeClr>
          </a:solidFill>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r"/>
            <a:r>
              <a:rPr lang="en-US" sz="7200" dirty="0" smtClean="0">
                <a:solidFill>
                  <a:schemeClr val="bg1"/>
                </a:solidFill>
                <a:effectLst/>
                <a:latin typeface="Segoe Light" pitchFamily="34" charset="0"/>
              </a:rPr>
              <a:t>Credit Cards</a:t>
            </a:r>
            <a:endParaRPr lang="en-US" sz="7200" dirty="0">
              <a:solidFill>
                <a:schemeClr val="bg1"/>
              </a:solidFill>
              <a:effectLst/>
              <a:latin typeface="Segoe Light" pitchFamily="34" charset="0"/>
            </a:endParaRPr>
          </a:p>
        </p:txBody>
      </p:sp>
      <p:sp>
        <p:nvSpPr>
          <p:cNvPr id="14" name="Rectangle 13"/>
          <p:cNvSpPr/>
          <p:nvPr/>
        </p:nvSpPr>
        <p:spPr bwMode="auto">
          <a:xfrm>
            <a:off x="-1522413"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5645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641338"/>
            <a:ext cx="9022080" cy="1329595"/>
          </a:xfrm>
        </p:spPr>
        <p:txBody>
          <a:bodyPr/>
          <a:lstStyle/>
          <a:p>
            <a:pPr algn="ctr"/>
            <a:r>
              <a:rPr lang="en-US" sz="9600" dirty="0" smtClean="0">
                <a:solidFill>
                  <a:srgbClr val="00B0F0"/>
                </a:solidFill>
              </a:rPr>
              <a:t>50% </a:t>
            </a:r>
            <a:r>
              <a:rPr lang="en-US" sz="9600" dirty="0" smtClean="0"/>
              <a:t>Shop Online</a:t>
            </a:r>
            <a:endParaRPr lang="en-US" sz="9600" dirty="0"/>
          </a:p>
        </p:txBody>
      </p:sp>
      <p:sp>
        <p:nvSpPr>
          <p:cNvPr id="3" name="Rectangle 2"/>
          <p:cNvSpPr/>
          <p:nvPr/>
        </p:nvSpPr>
        <p:spPr>
          <a:xfrm>
            <a:off x="154532" y="3871550"/>
            <a:ext cx="3947043" cy="369332"/>
          </a:xfrm>
          <a:prstGeom prst="rect">
            <a:avLst/>
          </a:prstGeom>
        </p:spPr>
        <p:txBody>
          <a:bodyPr wrap="none">
            <a:spAutoFit/>
          </a:bodyPr>
          <a:lstStyle/>
          <a:p>
            <a:pPr marL="3175">
              <a:spcAft>
                <a:spcPts val="1200"/>
              </a:spcAft>
            </a:pPr>
            <a:r>
              <a:rPr lang="en-US" sz="1800" dirty="0" smtClean="0">
                <a:solidFill>
                  <a:srgbClr val="00AEEF"/>
                </a:solidFill>
                <a:sym typeface="Wingdings" pitchFamily="2" charset="2"/>
              </a:rPr>
              <a:t> </a:t>
            </a:r>
            <a:r>
              <a:rPr lang="en-US" sz="1800" dirty="0" smtClean="0">
                <a:solidFill>
                  <a:schemeClr val="bg1"/>
                </a:solidFill>
              </a:rPr>
              <a:t>June 2013 – Roy Morgan Research</a:t>
            </a:r>
            <a:endParaRPr lang="en-US" sz="1800" dirty="0">
              <a:solidFill>
                <a:schemeClr val="bg1"/>
              </a:solidFill>
            </a:endParaRPr>
          </a:p>
        </p:txBody>
      </p:sp>
    </p:spTree>
    <p:extLst>
      <p:ext uri="{BB962C8B-B14F-4D97-AF65-F5344CB8AC3E}">
        <p14:creationId xmlns:p14="http://schemas.microsoft.com/office/powerpoint/2010/main" val="2894043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382" y="1480085"/>
            <a:ext cx="5556069" cy="747897"/>
          </a:xfrm>
        </p:spPr>
        <p:txBody>
          <a:bodyPr/>
          <a:lstStyle/>
          <a:p>
            <a:pPr>
              <a:tabLst>
                <a:tab pos="1089025" algn="l"/>
              </a:tabLst>
            </a:pPr>
            <a:r>
              <a:rPr lang="en-US" dirty="0" smtClean="0"/>
              <a:t>merchant account</a:t>
            </a:r>
            <a:endParaRPr lang="en-US" dirty="0"/>
          </a:p>
        </p:txBody>
      </p:sp>
      <p:sp>
        <p:nvSpPr>
          <p:cNvPr id="3" name="Content Placeholder 2"/>
          <p:cNvSpPr>
            <a:spLocks noGrp="1"/>
          </p:cNvSpPr>
          <p:nvPr>
            <p:ph type="body" sz="quarter" idx="10"/>
          </p:nvPr>
        </p:nvSpPr>
        <p:spPr>
          <a:xfrm>
            <a:off x="3335382" y="2395900"/>
            <a:ext cx="5556070" cy="1549142"/>
          </a:xfrm>
        </p:spPr>
        <p:txBody>
          <a:bodyPr/>
          <a:lstStyle/>
          <a:p>
            <a:pPr>
              <a:lnSpc>
                <a:spcPct val="100000"/>
              </a:lnSpc>
              <a:spcAft>
                <a:spcPts val="1000"/>
              </a:spcAft>
            </a:pPr>
            <a:r>
              <a:rPr lang="en-US" sz="2800" dirty="0">
                <a:solidFill>
                  <a:srgbClr val="00AEEF">
                    <a:alpha val="99000"/>
                  </a:srgbClr>
                </a:solidFill>
                <a:sym typeface="Wingdings" pitchFamily="2" charset="2"/>
              </a:rPr>
              <a:t> </a:t>
            </a:r>
            <a:r>
              <a:rPr lang="en-US" sz="2800" dirty="0" smtClean="0">
                <a:solidFill>
                  <a:schemeClr val="bg1">
                    <a:alpha val="99000"/>
                  </a:schemeClr>
                </a:solidFill>
              </a:rPr>
              <a:t>Available from most banks</a:t>
            </a:r>
            <a:endParaRPr lang="en-NZ" sz="1800" dirty="0"/>
          </a:p>
          <a:p>
            <a:pPr>
              <a:lnSpc>
                <a:spcPct val="100000"/>
              </a:lnSpc>
              <a:spcAft>
                <a:spcPts val="1000"/>
              </a:spcAft>
            </a:pPr>
            <a:r>
              <a:rPr lang="en-US" sz="2800" dirty="0">
                <a:solidFill>
                  <a:srgbClr val="00B0F0">
                    <a:alpha val="99000"/>
                  </a:srgbClr>
                </a:solidFill>
                <a:sym typeface="Wingdings" pitchFamily="2" charset="2"/>
              </a:rPr>
              <a:t> </a:t>
            </a:r>
            <a:r>
              <a:rPr lang="en-US" sz="2800" dirty="0" smtClean="0">
                <a:solidFill>
                  <a:schemeClr val="bg1">
                    <a:alpha val="99000"/>
                  </a:schemeClr>
                </a:solidFill>
              </a:rPr>
              <a:t>Cheaper than Payment Processors</a:t>
            </a:r>
            <a:endParaRPr lang="en-NZ" sz="1800" dirty="0"/>
          </a:p>
          <a:p>
            <a:pPr>
              <a:lnSpc>
                <a:spcPct val="100000"/>
              </a:lnSpc>
              <a:spcAft>
                <a:spcPts val="1000"/>
              </a:spcAft>
              <a:tabLst>
                <a:tab pos="1828800" algn="l"/>
              </a:tabLst>
            </a:pPr>
            <a:r>
              <a:rPr lang="en-US" sz="2800" dirty="0">
                <a:solidFill>
                  <a:srgbClr val="00B0F0">
                    <a:alpha val="99000"/>
                  </a:srgbClr>
                </a:solidFill>
                <a:sym typeface="Wingdings" pitchFamily="2" charset="2"/>
              </a:rPr>
              <a:t> </a:t>
            </a:r>
            <a:r>
              <a:rPr lang="en-US" sz="2800" dirty="0" smtClean="0">
                <a:solidFill>
                  <a:schemeClr val="bg1">
                    <a:alpha val="99000"/>
                  </a:schemeClr>
                </a:solidFill>
              </a:rPr>
              <a:t>Still need to comply with PCI</a:t>
            </a:r>
            <a:endParaRPr lang="en-US" sz="2800" dirty="0">
              <a:solidFill>
                <a:schemeClr val="bg1">
                  <a:alpha val="99000"/>
                </a:schemeClr>
              </a:solidFill>
            </a:endParaRPr>
          </a:p>
        </p:txBody>
      </p:sp>
      <p:sp>
        <p:nvSpPr>
          <p:cNvPr id="5" name="TextBox 4"/>
          <p:cNvSpPr txBox="1"/>
          <p:nvPr/>
        </p:nvSpPr>
        <p:spPr>
          <a:xfrm>
            <a:off x="229435" y="1275440"/>
            <a:ext cx="2761975" cy="3213187"/>
          </a:xfrm>
          <a:prstGeom prst="rect">
            <a:avLst/>
          </a:prstGeom>
          <a:noFill/>
        </p:spPr>
        <p:txBody>
          <a:bodyPr wrap="none" lIns="0" tIns="0" rIns="0" bIns="0" rtlCol="0">
            <a:spAutoFit/>
          </a:bodyPr>
          <a:lstStyle/>
          <a:p>
            <a:pPr>
              <a:lnSpc>
                <a:spcPct val="90000"/>
              </a:lnSpc>
              <a:spcBef>
                <a:spcPct val="20000"/>
              </a:spcBef>
              <a:buSzPct val="80000"/>
            </a:pPr>
            <a:r>
              <a:rPr lang="en-AU" sz="23200" dirty="0">
                <a:solidFill>
                  <a:schemeClr val="bg1"/>
                </a:solidFill>
                <a:latin typeface="FontAwesome" pitchFamily="50"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89" y="5289815"/>
            <a:ext cx="2428875" cy="70485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82398"/>
          <a:stretch/>
        </p:blipFill>
        <p:spPr>
          <a:xfrm>
            <a:off x="3796936" y="5289815"/>
            <a:ext cx="1542506" cy="838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3414" y="5289815"/>
            <a:ext cx="2425700" cy="850900"/>
          </a:xfrm>
          <a:prstGeom prst="rect">
            <a:avLst/>
          </a:prstGeom>
        </p:spPr>
      </p:pic>
    </p:spTree>
    <p:extLst>
      <p:ext uri="{BB962C8B-B14F-4D97-AF65-F5344CB8AC3E}">
        <p14:creationId xmlns:p14="http://schemas.microsoft.com/office/powerpoint/2010/main" val="3813749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82410" y="1799067"/>
            <a:ext cx="7071528" cy="3915933"/>
            <a:chOff x="395371" y="1139688"/>
            <a:chExt cx="8399866" cy="4651514"/>
          </a:xfrm>
          <a:solidFill>
            <a:schemeClr val="bg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8"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0"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6"/>
          <p:cNvGrpSpPr/>
          <p:nvPr/>
        </p:nvGrpSpPr>
        <p:grpSpPr>
          <a:xfrm>
            <a:off x="-232503" y="2585507"/>
            <a:ext cx="5558467" cy="2430797"/>
            <a:chOff x="1442864" y="2738461"/>
            <a:chExt cx="5558467" cy="2430797"/>
          </a:xfrm>
        </p:grpSpPr>
        <p:sp>
          <p:nvSpPr>
            <p:cNvPr id="1289" name="Oval 359"/>
            <p:cNvSpPr>
              <a:spLocks noChangeAspect="1" noChangeArrowheads="1"/>
            </p:cNvSpPr>
            <p:nvPr/>
          </p:nvSpPr>
          <p:spPr bwMode="auto">
            <a:xfrm>
              <a:off x="4185921" y="2738461"/>
              <a:ext cx="72352" cy="72352"/>
            </a:xfrm>
            <a:prstGeom prst="ellipse">
              <a:avLst/>
            </a:prstGeom>
            <a:solidFill>
              <a:srgbClr val="00B0F0"/>
            </a:solidFill>
            <a:ln>
              <a:noFill/>
            </a:ln>
            <a:effectLst/>
          </p:spPr>
          <p:txBody>
            <a:bodyPr wrap="none" anchor="ctr"/>
            <a:lstStyle/>
            <a:p>
              <a:endParaRPr lang="en-US" dirty="0"/>
            </a:p>
          </p:txBody>
        </p:sp>
        <p:sp>
          <p:nvSpPr>
            <p:cNvPr id="1290" name="Oval 363"/>
            <p:cNvSpPr>
              <a:spLocks noChangeAspect="1" noChangeArrowheads="1"/>
            </p:cNvSpPr>
            <p:nvPr/>
          </p:nvSpPr>
          <p:spPr bwMode="auto">
            <a:xfrm>
              <a:off x="4659387" y="2738461"/>
              <a:ext cx="72353" cy="72352"/>
            </a:xfrm>
            <a:prstGeom prst="ellipse">
              <a:avLst/>
            </a:prstGeom>
            <a:solidFill>
              <a:srgbClr val="00B0F0"/>
            </a:solidFill>
            <a:ln>
              <a:noFill/>
            </a:ln>
            <a:effectLst/>
          </p:spPr>
          <p:txBody>
            <a:bodyPr wrap="none" anchor="ctr"/>
            <a:lstStyle/>
            <a:p>
              <a:endParaRPr lang="en-US"/>
            </a:p>
          </p:txBody>
        </p:sp>
        <p:sp>
          <p:nvSpPr>
            <p:cNvPr id="1291" name="Oval 408"/>
            <p:cNvSpPr>
              <a:spLocks noChangeAspect="1" noChangeArrowheads="1"/>
            </p:cNvSpPr>
            <p:nvPr/>
          </p:nvSpPr>
          <p:spPr bwMode="auto">
            <a:xfrm>
              <a:off x="3807657" y="2826045"/>
              <a:ext cx="72352" cy="72353"/>
            </a:xfrm>
            <a:prstGeom prst="ellipse">
              <a:avLst/>
            </a:prstGeom>
            <a:solidFill>
              <a:srgbClr val="00B0F0"/>
            </a:solidFill>
            <a:ln>
              <a:noFill/>
            </a:ln>
            <a:effectLst/>
          </p:spPr>
          <p:txBody>
            <a:bodyPr wrap="none" anchor="ctr"/>
            <a:lstStyle/>
            <a:p>
              <a:endParaRPr lang="en-US" dirty="0"/>
            </a:p>
          </p:txBody>
        </p:sp>
        <p:sp>
          <p:nvSpPr>
            <p:cNvPr id="1292" name="Oval 494"/>
            <p:cNvSpPr>
              <a:spLocks noChangeAspect="1" noChangeArrowheads="1"/>
            </p:cNvSpPr>
            <p:nvPr/>
          </p:nvSpPr>
          <p:spPr bwMode="auto">
            <a:xfrm>
              <a:off x="2105463" y="2999946"/>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3" name="Oval 509"/>
            <p:cNvSpPr>
              <a:spLocks noChangeAspect="1" noChangeArrowheads="1"/>
            </p:cNvSpPr>
            <p:nvPr/>
          </p:nvSpPr>
          <p:spPr bwMode="auto">
            <a:xfrm>
              <a:off x="4375054" y="2999946"/>
              <a:ext cx="72353" cy="72352"/>
            </a:xfrm>
            <a:prstGeom prst="ellipse">
              <a:avLst/>
            </a:prstGeom>
            <a:solidFill>
              <a:srgbClr val="00B0F0"/>
            </a:solidFill>
            <a:ln>
              <a:noFill/>
            </a:ln>
            <a:effectLst/>
          </p:spPr>
          <p:txBody>
            <a:bodyPr wrap="none" anchor="ctr"/>
            <a:lstStyle/>
            <a:p>
              <a:endParaRPr lang="en-US"/>
            </a:p>
          </p:txBody>
        </p:sp>
        <p:sp>
          <p:nvSpPr>
            <p:cNvPr id="1294" name="Oval 536"/>
            <p:cNvSpPr>
              <a:spLocks noChangeAspect="1" noChangeArrowheads="1"/>
            </p:cNvSpPr>
            <p:nvPr/>
          </p:nvSpPr>
          <p:spPr bwMode="auto">
            <a:xfrm>
              <a:off x="1442864" y="3087530"/>
              <a:ext cx="72353"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5" name="Oval 552"/>
            <p:cNvSpPr>
              <a:spLocks noChangeAspect="1" noChangeArrowheads="1"/>
            </p:cNvSpPr>
            <p:nvPr/>
          </p:nvSpPr>
          <p:spPr bwMode="auto">
            <a:xfrm>
              <a:off x="3902857" y="3087530"/>
              <a:ext cx="72353" cy="72353"/>
            </a:xfrm>
            <a:prstGeom prst="ellipse">
              <a:avLst/>
            </a:prstGeom>
            <a:solidFill>
              <a:srgbClr val="00B0F0"/>
            </a:solidFill>
            <a:ln>
              <a:noFill/>
            </a:ln>
            <a:effectLst/>
          </p:spPr>
          <p:txBody>
            <a:bodyPr wrap="none" anchor="ctr"/>
            <a:lstStyle/>
            <a:p>
              <a:endParaRPr lang="en-US"/>
            </a:p>
          </p:txBody>
        </p:sp>
        <p:sp>
          <p:nvSpPr>
            <p:cNvPr id="1296" name="Oval 596"/>
            <p:cNvSpPr>
              <a:spLocks noChangeAspect="1" noChangeArrowheads="1"/>
            </p:cNvSpPr>
            <p:nvPr/>
          </p:nvSpPr>
          <p:spPr bwMode="auto">
            <a:xfrm>
              <a:off x="2577659" y="3175116"/>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 name="Oval 603"/>
            <p:cNvSpPr>
              <a:spLocks noChangeAspect="1" noChangeArrowheads="1"/>
            </p:cNvSpPr>
            <p:nvPr/>
          </p:nvSpPr>
          <p:spPr bwMode="auto">
            <a:xfrm>
              <a:off x="4281122" y="3175116"/>
              <a:ext cx="72353" cy="72352"/>
            </a:xfrm>
            <a:prstGeom prst="ellipse">
              <a:avLst/>
            </a:prstGeom>
            <a:solidFill>
              <a:srgbClr val="00B0F0"/>
            </a:solidFill>
            <a:ln>
              <a:noFill/>
            </a:ln>
            <a:effectLst/>
          </p:spPr>
          <p:txBody>
            <a:bodyPr wrap="none" anchor="ctr"/>
            <a:lstStyle/>
            <a:p>
              <a:endParaRPr lang="en-US"/>
            </a:p>
          </p:txBody>
        </p:sp>
        <p:sp>
          <p:nvSpPr>
            <p:cNvPr id="1298" name="Oval 630"/>
            <p:cNvSpPr>
              <a:spLocks noChangeAspect="1" noChangeArrowheads="1"/>
            </p:cNvSpPr>
            <p:nvPr/>
          </p:nvSpPr>
          <p:spPr bwMode="auto">
            <a:xfrm>
              <a:off x="6835046" y="3175116"/>
              <a:ext cx="72353" cy="72352"/>
            </a:xfrm>
            <a:prstGeom prst="ellipse">
              <a:avLst/>
            </a:prstGeom>
            <a:solidFill>
              <a:srgbClr val="00B0F0"/>
            </a:solidFill>
            <a:ln>
              <a:noFill/>
            </a:ln>
            <a:effectLst/>
          </p:spPr>
          <p:txBody>
            <a:bodyPr wrap="none" anchor="ctr"/>
            <a:lstStyle/>
            <a:p>
              <a:endParaRPr lang="en-US"/>
            </a:p>
          </p:txBody>
        </p:sp>
        <p:sp>
          <p:nvSpPr>
            <p:cNvPr id="1299" name="Oval 642"/>
            <p:cNvSpPr>
              <a:spLocks noChangeAspect="1" noChangeArrowheads="1"/>
            </p:cNvSpPr>
            <p:nvPr/>
          </p:nvSpPr>
          <p:spPr bwMode="auto">
            <a:xfrm>
              <a:off x="2483727" y="3262701"/>
              <a:ext cx="72353"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 name="Oval 711"/>
            <p:cNvSpPr>
              <a:spLocks noChangeAspect="1" noChangeArrowheads="1"/>
            </p:cNvSpPr>
            <p:nvPr/>
          </p:nvSpPr>
          <p:spPr bwMode="auto">
            <a:xfrm>
              <a:off x="1442864" y="3436602"/>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1" name="Oval 727"/>
            <p:cNvSpPr>
              <a:spLocks noChangeAspect="1" noChangeArrowheads="1"/>
            </p:cNvSpPr>
            <p:nvPr/>
          </p:nvSpPr>
          <p:spPr bwMode="auto">
            <a:xfrm>
              <a:off x="4564187" y="3436602"/>
              <a:ext cx="72352" cy="72352"/>
            </a:xfrm>
            <a:prstGeom prst="ellipse">
              <a:avLst/>
            </a:prstGeom>
            <a:solidFill>
              <a:srgbClr val="00B0F0"/>
            </a:solidFill>
            <a:ln>
              <a:noFill/>
            </a:ln>
            <a:effectLst/>
          </p:spPr>
          <p:txBody>
            <a:bodyPr wrap="none" anchor="ctr"/>
            <a:lstStyle/>
            <a:p>
              <a:endParaRPr lang="en-US"/>
            </a:p>
          </p:txBody>
        </p:sp>
        <p:sp>
          <p:nvSpPr>
            <p:cNvPr id="1302" name="Oval 746"/>
            <p:cNvSpPr>
              <a:spLocks noChangeAspect="1" noChangeArrowheads="1"/>
            </p:cNvSpPr>
            <p:nvPr/>
          </p:nvSpPr>
          <p:spPr bwMode="auto">
            <a:xfrm>
              <a:off x="6645914" y="3436602"/>
              <a:ext cx="72352" cy="72352"/>
            </a:xfrm>
            <a:prstGeom prst="ellipse">
              <a:avLst/>
            </a:prstGeom>
            <a:solidFill>
              <a:srgbClr val="00B0F0"/>
            </a:solidFill>
            <a:ln>
              <a:noFill/>
            </a:ln>
            <a:effectLst/>
          </p:spPr>
          <p:txBody>
            <a:bodyPr wrap="none" anchor="ctr"/>
            <a:lstStyle/>
            <a:p>
              <a:endParaRPr lang="en-US"/>
            </a:p>
          </p:txBody>
        </p:sp>
        <p:sp>
          <p:nvSpPr>
            <p:cNvPr id="1303" name="Oval 819"/>
            <p:cNvSpPr>
              <a:spLocks noChangeAspect="1" noChangeArrowheads="1"/>
            </p:cNvSpPr>
            <p:nvPr/>
          </p:nvSpPr>
          <p:spPr bwMode="auto">
            <a:xfrm>
              <a:off x="2294596" y="3699355"/>
              <a:ext cx="72352"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4" name="Oval 932"/>
            <p:cNvSpPr>
              <a:spLocks noChangeAspect="1" noChangeArrowheads="1"/>
            </p:cNvSpPr>
            <p:nvPr/>
          </p:nvSpPr>
          <p:spPr bwMode="auto">
            <a:xfrm>
              <a:off x="6361580" y="3960841"/>
              <a:ext cx="72352" cy="72353"/>
            </a:xfrm>
            <a:prstGeom prst="ellipse">
              <a:avLst/>
            </a:prstGeom>
            <a:solidFill>
              <a:srgbClr val="00B0F0"/>
            </a:solidFill>
            <a:ln>
              <a:noFill/>
            </a:ln>
            <a:effectLst/>
          </p:spPr>
          <p:txBody>
            <a:bodyPr wrap="none" anchor="ctr"/>
            <a:lstStyle/>
            <a:p>
              <a:endParaRPr lang="en-US"/>
            </a:p>
          </p:txBody>
        </p:sp>
        <p:sp>
          <p:nvSpPr>
            <p:cNvPr id="1305" name="Oval 1012"/>
            <p:cNvSpPr>
              <a:spLocks noChangeAspect="1" noChangeArrowheads="1"/>
            </p:cNvSpPr>
            <p:nvPr/>
          </p:nvSpPr>
          <p:spPr bwMode="auto">
            <a:xfrm>
              <a:off x="6172448" y="4309911"/>
              <a:ext cx="72353" cy="72352"/>
            </a:xfrm>
            <a:prstGeom prst="ellipse">
              <a:avLst/>
            </a:prstGeom>
            <a:solidFill>
              <a:srgbClr val="00B0F0"/>
            </a:solidFill>
            <a:ln>
              <a:noFill/>
            </a:ln>
            <a:effectLst/>
          </p:spPr>
          <p:txBody>
            <a:bodyPr wrap="none" anchor="ctr"/>
            <a:lstStyle/>
            <a:p>
              <a:endParaRPr lang="en-US"/>
            </a:p>
          </p:txBody>
        </p:sp>
        <p:sp>
          <p:nvSpPr>
            <p:cNvPr id="1306" name="Oval 1071"/>
            <p:cNvSpPr>
              <a:spLocks noChangeAspect="1" noChangeArrowheads="1"/>
            </p:cNvSpPr>
            <p:nvPr/>
          </p:nvSpPr>
          <p:spPr bwMode="auto">
            <a:xfrm>
              <a:off x="6739846" y="4572666"/>
              <a:ext cx="72352" cy="72353"/>
            </a:xfrm>
            <a:prstGeom prst="ellipse">
              <a:avLst/>
            </a:prstGeom>
            <a:solidFill>
              <a:srgbClr val="00B0F0"/>
            </a:solidFill>
            <a:ln>
              <a:noFill/>
            </a:ln>
            <a:effectLst/>
          </p:spPr>
          <p:txBody>
            <a:bodyPr wrap="none" anchor="ctr"/>
            <a:lstStyle/>
            <a:p>
              <a:endParaRPr lang="en-US"/>
            </a:p>
          </p:txBody>
        </p:sp>
        <p:sp>
          <p:nvSpPr>
            <p:cNvPr id="1307" name="Oval 1109"/>
            <p:cNvSpPr>
              <a:spLocks noChangeAspect="1" noChangeArrowheads="1"/>
            </p:cNvSpPr>
            <p:nvPr/>
          </p:nvSpPr>
          <p:spPr bwMode="auto">
            <a:xfrm>
              <a:off x="2957194" y="4834151"/>
              <a:ext cx="72352"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8" name="Oval 1180"/>
            <p:cNvSpPr>
              <a:spLocks noChangeAspect="1" noChangeArrowheads="1"/>
            </p:cNvSpPr>
            <p:nvPr/>
          </p:nvSpPr>
          <p:spPr bwMode="auto">
            <a:xfrm>
              <a:off x="6928978" y="5096906"/>
              <a:ext cx="72353" cy="72352"/>
            </a:xfrm>
            <a:prstGeom prst="ellipse">
              <a:avLst/>
            </a:prstGeom>
            <a:solidFill>
              <a:srgbClr val="00B0F0"/>
            </a:solidFill>
            <a:ln>
              <a:noFill/>
            </a:ln>
            <a:effectLst/>
          </p:spPr>
          <p:txBody>
            <a:bodyPr wrap="none" anchor="ctr"/>
            <a:lstStyle/>
            <a:p>
              <a:endParaRPr lang="en-US"/>
            </a:p>
          </p:txBody>
        </p:sp>
      </p:grpSp>
      <p:grpSp>
        <p:nvGrpSpPr>
          <p:cNvPr id="5" name="Group 4"/>
          <p:cNvGrpSpPr/>
          <p:nvPr/>
        </p:nvGrpSpPr>
        <p:grpSpPr>
          <a:xfrm>
            <a:off x="-334191" y="2485206"/>
            <a:ext cx="5765571" cy="2631042"/>
            <a:chOff x="1188221" y="2485206"/>
            <a:chExt cx="5765571" cy="2631042"/>
          </a:xfrm>
        </p:grpSpPr>
        <p:sp>
          <p:nvSpPr>
            <p:cNvPr id="2" name="Oval 1"/>
            <p:cNvSpPr/>
            <p:nvPr/>
          </p:nvSpPr>
          <p:spPr bwMode="auto">
            <a:xfrm>
              <a:off x="6106886" y="370332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3" name="Oval 1262"/>
            <p:cNvSpPr/>
            <p:nvPr/>
          </p:nvSpPr>
          <p:spPr bwMode="auto">
            <a:xfrm>
              <a:off x="6389414"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4" name="Oval 1263"/>
            <p:cNvSpPr/>
            <p:nvPr/>
          </p:nvSpPr>
          <p:spPr bwMode="auto">
            <a:xfrm>
              <a:off x="6581006" y="29217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6" name="Oval 1265"/>
            <p:cNvSpPr/>
            <p:nvPr/>
          </p:nvSpPr>
          <p:spPr bwMode="auto">
            <a:xfrm>
              <a:off x="6483034" y="4312922"/>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7" name="Oval 1266"/>
            <p:cNvSpPr/>
            <p:nvPr/>
          </p:nvSpPr>
          <p:spPr bwMode="auto">
            <a:xfrm>
              <a:off x="5918066" y="4058198"/>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2" name="Oval 1271"/>
            <p:cNvSpPr/>
            <p:nvPr/>
          </p:nvSpPr>
          <p:spPr bwMode="auto">
            <a:xfrm>
              <a:off x="4309155"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4" name="Oval 1273"/>
            <p:cNvSpPr/>
            <p:nvPr/>
          </p:nvSpPr>
          <p:spPr bwMode="auto">
            <a:xfrm>
              <a:off x="4028305" y="2918462"/>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5" name="Oval 1274"/>
            <p:cNvSpPr/>
            <p:nvPr/>
          </p:nvSpPr>
          <p:spPr bwMode="auto">
            <a:xfrm>
              <a:off x="4123010" y="274274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6" name="Oval 1275"/>
            <p:cNvSpPr/>
            <p:nvPr/>
          </p:nvSpPr>
          <p:spPr bwMode="auto">
            <a:xfrm>
              <a:off x="4404948" y="248520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7" name="Oval 1276"/>
            <p:cNvSpPr/>
            <p:nvPr/>
          </p:nvSpPr>
          <p:spPr bwMode="auto">
            <a:xfrm>
              <a:off x="3931419" y="2485206"/>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8" name="Oval 1277"/>
            <p:cNvSpPr/>
            <p:nvPr/>
          </p:nvSpPr>
          <p:spPr bwMode="auto">
            <a:xfrm>
              <a:off x="3552597" y="257338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9" name="Oval 1278"/>
            <p:cNvSpPr/>
            <p:nvPr/>
          </p:nvSpPr>
          <p:spPr bwMode="auto">
            <a:xfrm>
              <a:off x="3647301" y="2837904"/>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0" name="Oval 1279"/>
            <p:cNvSpPr/>
            <p:nvPr/>
          </p:nvSpPr>
          <p:spPr bwMode="auto">
            <a:xfrm>
              <a:off x="1188221" y="283463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1" name="Oval 1280"/>
            <p:cNvSpPr/>
            <p:nvPr/>
          </p:nvSpPr>
          <p:spPr bwMode="auto">
            <a:xfrm>
              <a:off x="1188221"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2" name="Oval 1281"/>
            <p:cNvSpPr/>
            <p:nvPr/>
          </p:nvSpPr>
          <p:spPr bwMode="auto">
            <a:xfrm>
              <a:off x="1658484" y="3357153"/>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3" name="Oval 1282"/>
            <p:cNvSpPr/>
            <p:nvPr/>
          </p:nvSpPr>
          <p:spPr bwMode="auto">
            <a:xfrm>
              <a:off x="2040573" y="344533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4" name="Oval 1283"/>
            <p:cNvSpPr/>
            <p:nvPr/>
          </p:nvSpPr>
          <p:spPr bwMode="auto">
            <a:xfrm>
              <a:off x="2229984" y="301053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5" name="Oval 1284"/>
            <p:cNvSpPr/>
            <p:nvPr/>
          </p:nvSpPr>
          <p:spPr bwMode="auto">
            <a:xfrm>
              <a:off x="2314893" y="29217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6" name="Oval 1285"/>
            <p:cNvSpPr/>
            <p:nvPr/>
          </p:nvSpPr>
          <p:spPr bwMode="auto">
            <a:xfrm>
              <a:off x="1851162" y="274556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7" name="Oval 1286"/>
            <p:cNvSpPr/>
            <p:nvPr/>
          </p:nvSpPr>
          <p:spPr bwMode="auto">
            <a:xfrm>
              <a:off x="2705449" y="4581043"/>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88" name="Oval 1287"/>
            <p:cNvSpPr/>
            <p:nvPr/>
          </p:nvSpPr>
          <p:spPr bwMode="auto">
            <a:xfrm>
              <a:off x="6679472" y="48419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4" name="Title 3"/>
          <p:cNvSpPr>
            <a:spLocks noGrp="1"/>
          </p:cNvSpPr>
          <p:nvPr>
            <p:ph type="title"/>
          </p:nvPr>
        </p:nvSpPr>
        <p:spPr/>
        <p:txBody>
          <a:bodyPr/>
          <a:lstStyle/>
          <a:p>
            <a:r>
              <a:rPr lang="en-US" dirty="0" err="1" smtClean="0"/>
              <a:t>pci</a:t>
            </a:r>
            <a:r>
              <a:rPr lang="en-US" dirty="0" smtClean="0"/>
              <a:t> compliance</a:t>
            </a:r>
            <a:endParaRPr lang="en-US" dirty="0">
              <a:solidFill>
                <a:schemeClr val="bg1"/>
              </a:solidFill>
            </a:endParaRPr>
          </a:p>
        </p:txBody>
      </p:sp>
      <p:sp>
        <p:nvSpPr>
          <p:cNvPr id="6" name="Rectangle 5"/>
          <p:cNvSpPr/>
          <p:nvPr/>
        </p:nvSpPr>
        <p:spPr>
          <a:xfrm>
            <a:off x="6518944" y="2700936"/>
            <a:ext cx="2462686" cy="2215991"/>
          </a:xfrm>
          <a:prstGeom prst="rect">
            <a:avLst/>
          </a:prstGeom>
        </p:spPr>
        <p:txBody>
          <a:bodyPr wrap="square">
            <a:spAutoFit/>
          </a:bodyPr>
          <a:lstStyle/>
          <a:p>
            <a:pPr>
              <a:spcAft>
                <a:spcPts val="1800"/>
              </a:spcAft>
            </a:pPr>
            <a:r>
              <a:rPr lang="en-US" sz="1400" dirty="0">
                <a:solidFill>
                  <a:srgbClr val="00AEEF">
                    <a:alpha val="99000"/>
                  </a:srgbClr>
                </a:solidFill>
                <a:sym typeface="Wingdings" pitchFamily="2" charset="2"/>
              </a:rPr>
              <a:t> </a:t>
            </a:r>
            <a:r>
              <a:rPr lang="en-US" sz="1400" b="1" dirty="0" smtClean="0">
                <a:solidFill>
                  <a:schemeClr val="bg1"/>
                </a:solidFill>
              </a:rPr>
              <a:t>It applies to everyone</a:t>
            </a:r>
            <a:r>
              <a:rPr lang="en-US" sz="1100" dirty="0">
                <a:solidFill>
                  <a:schemeClr val="bg1"/>
                </a:solidFill>
              </a:rPr>
              <a:t/>
            </a:r>
            <a:br>
              <a:rPr lang="en-US" sz="1100" dirty="0">
                <a:solidFill>
                  <a:schemeClr val="bg1"/>
                </a:solidFill>
              </a:rPr>
            </a:br>
            <a:r>
              <a:rPr lang="en-US" sz="1100" dirty="0" smtClean="0">
                <a:solidFill>
                  <a:schemeClr val="bg1"/>
                </a:solidFill>
              </a:rPr>
              <a:t>Want to accept VISA or </a:t>
            </a:r>
            <a:r>
              <a:rPr lang="en-US" sz="1100" dirty="0" err="1" smtClean="0">
                <a:solidFill>
                  <a:schemeClr val="bg1"/>
                </a:solidFill>
              </a:rPr>
              <a:t>Mastercard</a:t>
            </a:r>
            <a:r>
              <a:rPr lang="en-US" sz="1100" dirty="0" smtClean="0">
                <a:solidFill>
                  <a:schemeClr val="bg1"/>
                </a:solidFill>
              </a:rPr>
              <a:t>? I thought so.</a:t>
            </a:r>
          </a:p>
          <a:p>
            <a:pPr>
              <a:spcAft>
                <a:spcPts val="1800"/>
              </a:spcAft>
            </a:pPr>
            <a:r>
              <a:rPr lang="en-US" sz="1400" dirty="0" smtClean="0">
                <a:solidFill>
                  <a:srgbClr val="00AEEF">
                    <a:alpha val="99000"/>
                  </a:srgbClr>
                </a:solidFill>
                <a:sym typeface="Wingdings" pitchFamily="2" charset="2"/>
              </a:rPr>
              <a:t> </a:t>
            </a:r>
            <a:r>
              <a:rPr lang="en-US" sz="1400" b="1" dirty="0" smtClean="0">
                <a:solidFill>
                  <a:schemeClr val="bg1"/>
                </a:solidFill>
              </a:rPr>
              <a:t>Yes, even the small guys</a:t>
            </a:r>
            <a:r>
              <a:rPr lang="en-US" sz="1100" dirty="0" smtClean="0">
                <a:solidFill>
                  <a:schemeClr val="bg1"/>
                </a:solidFill>
              </a:rPr>
              <a:t/>
            </a:r>
            <a:br>
              <a:rPr lang="en-US" sz="1100" dirty="0" smtClean="0">
                <a:solidFill>
                  <a:schemeClr val="bg1"/>
                </a:solidFill>
              </a:rPr>
            </a:br>
            <a:r>
              <a:rPr lang="en-US" sz="1100" dirty="0" smtClean="0">
                <a:solidFill>
                  <a:schemeClr val="bg1"/>
                </a:solidFill>
              </a:rPr>
              <a:t>If your server so much as glances at a credit card number, you’re liable.</a:t>
            </a:r>
          </a:p>
          <a:p>
            <a:pPr>
              <a:spcAft>
                <a:spcPts val="1800"/>
              </a:spcAft>
            </a:pPr>
            <a:r>
              <a:rPr lang="en-US" sz="1400" dirty="0" smtClean="0">
                <a:solidFill>
                  <a:srgbClr val="00AEEF">
                    <a:alpha val="99000"/>
                  </a:srgbClr>
                </a:solidFill>
                <a:sym typeface="Wingdings" pitchFamily="2" charset="2"/>
              </a:rPr>
              <a:t> </a:t>
            </a:r>
            <a:r>
              <a:rPr lang="en-US" sz="1400" b="1" dirty="0" smtClean="0">
                <a:solidFill>
                  <a:schemeClr val="bg1"/>
                </a:solidFill>
              </a:rPr>
              <a:t>You can avoid it</a:t>
            </a:r>
            <a:r>
              <a:rPr lang="en-US" sz="1400" b="1" dirty="0">
                <a:solidFill>
                  <a:schemeClr val="bg1"/>
                </a:solidFill>
              </a:rPr>
              <a:t/>
            </a:r>
            <a:br>
              <a:rPr lang="en-US" sz="1400" b="1" dirty="0">
                <a:solidFill>
                  <a:schemeClr val="bg1"/>
                </a:solidFill>
              </a:rPr>
            </a:br>
            <a:r>
              <a:rPr lang="en-US" sz="1100" dirty="0" smtClean="0">
                <a:solidFill>
                  <a:schemeClr val="bg1"/>
                </a:solidFill>
              </a:rPr>
              <a:t>Just never directly accept a credit card number</a:t>
            </a:r>
            <a:endParaRPr lang="en-US" sz="1100" dirty="0">
              <a:solidFill>
                <a:schemeClr val="bg1"/>
              </a:solidFill>
            </a:endParaRPr>
          </a:p>
        </p:txBody>
      </p:sp>
      <p:grpSp>
        <p:nvGrpSpPr>
          <p:cNvPr id="9" name="Group 8"/>
          <p:cNvGrpSpPr/>
          <p:nvPr/>
        </p:nvGrpSpPr>
        <p:grpSpPr>
          <a:xfrm>
            <a:off x="6424514" y="2173045"/>
            <a:ext cx="3689902" cy="933115"/>
            <a:chOff x="7946926" y="1457369"/>
            <a:chExt cx="3689902" cy="1362367"/>
          </a:xfrm>
        </p:grpSpPr>
        <p:sp>
          <p:nvSpPr>
            <p:cNvPr id="1271" name="Rectangle 1270"/>
            <p:cNvSpPr/>
            <p:nvPr/>
          </p:nvSpPr>
          <p:spPr>
            <a:xfrm>
              <a:off x="8034014" y="1457369"/>
              <a:ext cx="3602814"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smtClean="0">
                  <a:solidFill>
                    <a:srgbClr val="92D050"/>
                  </a:solidFill>
                </a:rPr>
                <a:t>PCI Tips</a:t>
              </a:r>
              <a:endParaRPr lang="en-US" dirty="0">
                <a:solidFill>
                  <a:srgbClr val="92D050"/>
                </a:solidFill>
              </a:endParaRPr>
            </a:p>
          </p:txBody>
        </p:sp>
        <p:sp>
          <p:nvSpPr>
            <p:cNvPr id="8" name="Rectangle 7"/>
            <p:cNvSpPr/>
            <p:nvPr/>
          </p:nvSpPr>
          <p:spPr>
            <a:xfrm>
              <a:off x="7946926" y="2415312"/>
              <a:ext cx="184731" cy="404424"/>
            </a:xfrm>
            <a:prstGeom prst="rect">
              <a:avLst/>
            </a:prstGeom>
          </p:spPr>
          <p:txBody>
            <a:bodyPr wrap="none">
              <a:spAutoFit/>
            </a:bodyPr>
            <a:lstStyle/>
            <a:p>
              <a:endParaRPr lang="en-US" sz="1200" dirty="0">
                <a:solidFill>
                  <a:schemeClr val="bg1">
                    <a:lumMod val="50000"/>
                  </a:schemeClr>
                </a:solidFill>
              </a:endParaRPr>
            </a:p>
          </p:txBody>
        </p:sp>
      </p:grpSp>
    </p:spTree>
    <p:extLst>
      <p:ext uri="{BB962C8B-B14F-4D97-AF65-F5344CB8AC3E}">
        <p14:creationId xmlns:p14="http://schemas.microsoft.com/office/powerpoint/2010/main" val="160206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49" y="1657801"/>
            <a:ext cx="4048125" cy="747897"/>
          </a:xfrm>
        </p:spPr>
        <p:txBody>
          <a:bodyPr/>
          <a:lstStyle/>
          <a:p>
            <a:r>
              <a:rPr lang="en-US" dirty="0" smtClean="0"/>
              <a:t>PayPal</a:t>
            </a:r>
            <a:endParaRPr lang="en-US" dirty="0"/>
          </a:p>
        </p:txBody>
      </p:sp>
      <p:sp>
        <p:nvSpPr>
          <p:cNvPr id="5" name="Text Placeholder 2"/>
          <p:cNvSpPr>
            <a:spLocks noGrp="1"/>
          </p:cNvSpPr>
          <p:nvPr>
            <p:ph type="body" sz="quarter" idx="10"/>
          </p:nvPr>
        </p:nvSpPr>
        <p:spPr>
          <a:xfrm>
            <a:off x="5048249" y="2473492"/>
            <a:ext cx="4095751" cy="1600438"/>
          </a:xfrm>
        </p:spPr>
        <p:txBody>
          <a:bodyPr/>
          <a:lstStyle/>
          <a:p>
            <a:pPr marL="460375" indent="-457200">
              <a:lnSpc>
                <a:spcPct val="100000"/>
              </a:lnSpc>
              <a:spcAft>
                <a:spcPts val="1200"/>
              </a:spcAft>
              <a:buFont typeface="Wingdings" pitchFamily="2" charset="2"/>
              <a:buChar char="à"/>
            </a:pPr>
            <a:r>
              <a:rPr lang="en-US" sz="2800" dirty="0">
                <a:solidFill>
                  <a:srgbClr val="00AEEF"/>
                </a:solidFill>
              </a:rPr>
              <a:t> </a:t>
            </a:r>
            <a:r>
              <a:rPr lang="en-AU" sz="2800" dirty="0"/>
              <a:t>2.4% + </a:t>
            </a:r>
            <a:r>
              <a:rPr lang="en-AU" sz="2800" dirty="0" smtClean="0"/>
              <a:t>30c /transaction</a:t>
            </a:r>
            <a:endParaRPr lang="en-US" sz="2800" dirty="0"/>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Too many APIs</a:t>
            </a:r>
            <a:endParaRPr lang="en-US" sz="2800" dirty="0"/>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REST API is OK</a:t>
            </a:r>
            <a:endParaRPr lang="en-US" sz="280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703" y="1819276"/>
            <a:ext cx="4286839" cy="267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8703" y="4568235"/>
            <a:ext cx="3350725" cy="369332"/>
          </a:xfrm>
          <a:prstGeom prst="rect">
            <a:avLst/>
          </a:prstGeom>
        </p:spPr>
        <p:txBody>
          <a:bodyPr wrap="none">
            <a:spAutoFit/>
          </a:bodyPr>
          <a:lstStyle/>
          <a:p>
            <a:pPr marL="3175">
              <a:spcAft>
                <a:spcPts val="1200"/>
              </a:spcAft>
            </a:pPr>
            <a:r>
              <a:rPr lang="en-US" sz="1800" dirty="0" smtClean="0">
                <a:solidFill>
                  <a:srgbClr val="00AEEF"/>
                </a:solidFill>
                <a:sym typeface="Wingdings" pitchFamily="2" charset="2"/>
              </a:rPr>
              <a:t> </a:t>
            </a:r>
            <a:r>
              <a:rPr lang="en-US" sz="1800" dirty="0">
                <a:solidFill>
                  <a:schemeClr val="bg1"/>
                </a:solidFill>
              </a:rPr>
              <a:t>https://www.paypal.com/au/</a:t>
            </a:r>
          </a:p>
        </p:txBody>
      </p:sp>
    </p:spTree>
    <p:extLst>
      <p:ext uri="{BB962C8B-B14F-4D97-AF65-F5344CB8AC3E}">
        <p14:creationId xmlns:p14="http://schemas.microsoft.com/office/powerpoint/2010/main" val="3926244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49" y="1657801"/>
            <a:ext cx="4048125" cy="747897"/>
          </a:xfrm>
        </p:spPr>
        <p:txBody>
          <a:bodyPr/>
          <a:lstStyle/>
          <a:p>
            <a:r>
              <a:rPr lang="en-US" dirty="0" smtClean="0"/>
              <a:t>Pin Payments</a:t>
            </a:r>
            <a:endParaRPr lang="en-US" dirty="0"/>
          </a:p>
        </p:txBody>
      </p:sp>
      <p:sp>
        <p:nvSpPr>
          <p:cNvPr id="5" name="Text Placeholder 2"/>
          <p:cNvSpPr>
            <a:spLocks noGrp="1"/>
          </p:cNvSpPr>
          <p:nvPr>
            <p:ph type="body" sz="quarter" idx="10"/>
          </p:nvPr>
        </p:nvSpPr>
        <p:spPr>
          <a:xfrm>
            <a:off x="5048249" y="2473492"/>
            <a:ext cx="4095751" cy="2185214"/>
          </a:xfrm>
        </p:spPr>
        <p:txBody>
          <a:bodyPr/>
          <a:lstStyle/>
          <a:p>
            <a:pPr marL="460375" indent="-457200">
              <a:lnSpc>
                <a:spcPct val="100000"/>
              </a:lnSpc>
              <a:spcAft>
                <a:spcPts val="1200"/>
              </a:spcAft>
              <a:buFont typeface="Wingdings" pitchFamily="2" charset="2"/>
              <a:buChar char="à"/>
            </a:pPr>
            <a:r>
              <a:rPr lang="en-US" sz="2800" dirty="0">
                <a:solidFill>
                  <a:srgbClr val="00AEEF"/>
                </a:solidFill>
              </a:rPr>
              <a:t> </a:t>
            </a:r>
            <a:r>
              <a:rPr lang="en-AU" sz="2800" dirty="0" smtClean="0"/>
              <a:t>3.0% </a:t>
            </a:r>
            <a:r>
              <a:rPr lang="en-AU" sz="2800" dirty="0"/>
              <a:t>+ 30c </a:t>
            </a:r>
            <a:r>
              <a:rPr lang="en-AU" sz="2800" dirty="0" smtClean="0"/>
              <a:t>/transaction</a:t>
            </a:r>
          </a:p>
          <a:p>
            <a:pPr marL="460375" indent="-457200">
              <a:lnSpc>
                <a:spcPct val="100000"/>
              </a:lnSpc>
              <a:spcAft>
                <a:spcPts val="1200"/>
              </a:spcAft>
              <a:buFont typeface="Wingdings" pitchFamily="2" charset="2"/>
              <a:buChar char="à"/>
            </a:pPr>
            <a:r>
              <a:rPr lang="en-AU" sz="2800" dirty="0">
                <a:solidFill>
                  <a:srgbClr val="00AEEF"/>
                </a:solidFill>
              </a:rPr>
              <a:t> </a:t>
            </a:r>
            <a:r>
              <a:rPr lang="en-US" sz="2800" dirty="0"/>
              <a:t>Nice REST </a:t>
            </a:r>
            <a:r>
              <a:rPr lang="en-US" sz="2800" dirty="0" smtClean="0"/>
              <a:t>API</a:t>
            </a:r>
          </a:p>
          <a:p>
            <a:pPr marL="460375" indent="-457200">
              <a:lnSpc>
                <a:spcPct val="100000"/>
              </a:lnSpc>
              <a:spcAft>
                <a:spcPts val="1200"/>
              </a:spcAft>
              <a:buFont typeface="Wingdings" pitchFamily="2" charset="2"/>
              <a:buChar char="à"/>
            </a:pPr>
            <a:r>
              <a:rPr lang="en-US" sz="2800" dirty="0">
                <a:solidFill>
                  <a:srgbClr val="00AEEF"/>
                </a:solidFill>
              </a:rPr>
              <a:t> </a:t>
            </a:r>
            <a:r>
              <a:rPr lang="en-US" sz="2800" dirty="0"/>
              <a:t>Recurring Billing</a:t>
            </a:r>
            <a:endParaRPr lang="en-US" sz="2800" dirty="0">
              <a:solidFill>
                <a:srgbClr val="00AEEF"/>
              </a:solidFill>
            </a:endParaRPr>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Australia Focused</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703" y="1819276"/>
            <a:ext cx="4286838" cy="267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8703" y="4568235"/>
            <a:ext cx="2223686" cy="369332"/>
          </a:xfrm>
          <a:prstGeom prst="rect">
            <a:avLst/>
          </a:prstGeom>
        </p:spPr>
        <p:txBody>
          <a:bodyPr wrap="none">
            <a:spAutoFit/>
          </a:bodyPr>
          <a:lstStyle/>
          <a:p>
            <a:pPr marL="3175">
              <a:spcAft>
                <a:spcPts val="1200"/>
              </a:spcAft>
            </a:pPr>
            <a:r>
              <a:rPr lang="en-US" sz="1800" dirty="0" smtClean="0">
                <a:solidFill>
                  <a:srgbClr val="00AEEF"/>
                </a:solidFill>
                <a:sym typeface="Wingdings" pitchFamily="2" charset="2"/>
              </a:rPr>
              <a:t> </a:t>
            </a:r>
            <a:r>
              <a:rPr lang="en-US" sz="1800" dirty="0">
                <a:solidFill>
                  <a:schemeClr val="bg1"/>
                </a:solidFill>
              </a:rPr>
              <a:t>https</a:t>
            </a:r>
            <a:r>
              <a:rPr lang="en-US" sz="1800" dirty="0" smtClean="0">
                <a:solidFill>
                  <a:schemeClr val="bg1"/>
                </a:solidFill>
              </a:rPr>
              <a:t>://pin.net.au</a:t>
            </a:r>
            <a:endParaRPr lang="en-US" sz="1800" dirty="0">
              <a:solidFill>
                <a:schemeClr val="bg1"/>
              </a:solidFill>
            </a:endParaRPr>
          </a:p>
        </p:txBody>
      </p:sp>
    </p:spTree>
    <p:extLst>
      <p:ext uri="{BB962C8B-B14F-4D97-AF65-F5344CB8AC3E}">
        <p14:creationId xmlns:p14="http://schemas.microsoft.com/office/powerpoint/2010/main" val="3848150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55551" y="1071745"/>
            <a:ext cx="11149013" cy="3988784"/>
          </a:xfrm>
        </p:spPr>
        <p:txBody>
          <a:bodyPr/>
          <a:lstStyle/>
          <a:p>
            <a:pPr algn="ctr"/>
            <a:r>
              <a:rPr lang="en-US" sz="9600" dirty="0" smtClean="0"/>
              <a:t>Ben</a:t>
            </a:r>
            <a:br>
              <a:rPr lang="en-US" sz="9600" dirty="0" smtClean="0"/>
            </a:br>
            <a:r>
              <a:rPr lang="en-AU" sz="9600" dirty="0" smtClean="0">
                <a:latin typeface="FontAwesome" pitchFamily="50" charset="0"/>
              </a:rPr>
              <a:t></a:t>
            </a:r>
            <a:br>
              <a:rPr lang="en-AU" sz="9600" dirty="0" smtClean="0">
                <a:latin typeface="FontAwesome" pitchFamily="50" charset="0"/>
              </a:rPr>
            </a:br>
            <a:r>
              <a:rPr lang="en-US" sz="9600" dirty="0" smtClean="0">
                <a:latin typeface="Segoe UI Black" panose="020B0A02040204020203" pitchFamily="34" charset="0"/>
                <a:ea typeface="Segoe UI Black" panose="020B0A02040204020203" pitchFamily="34" charset="0"/>
                <a:cs typeface="Segoe UI Black" panose="020B0A02040204020203" pitchFamily="34" charset="0"/>
              </a:rPr>
              <a:t>stripe</a:t>
            </a:r>
            <a:endParaRPr lang="en-US" sz="96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952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49" y="1657801"/>
            <a:ext cx="4048125" cy="747897"/>
          </a:xfrm>
        </p:spPr>
        <p:txBody>
          <a:bodyPr/>
          <a:lstStyle/>
          <a:p>
            <a:r>
              <a:rPr lang="en-US" dirty="0" smtClean="0"/>
              <a:t>Stripe</a:t>
            </a:r>
            <a:endParaRPr lang="en-US" dirty="0"/>
          </a:p>
        </p:txBody>
      </p:sp>
      <p:sp>
        <p:nvSpPr>
          <p:cNvPr id="5" name="Text Placeholder 2"/>
          <p:cNvSpPr>
            <a:spLocks noGrp="1"/>
          </p:cNvSpPr>
          <p:nvPr>
            <p:ph type="body" sz="quarter" idx="10"/>
          </p:nvPr>
        </p:nvSpPr>
        <p:spPr>
          <a:xfrm>
            <a:off x="5048249" y="2473492"/>
            <a:ext cx="4095751" cy="3939540"/>
          </a:xfrm>
        </p:spPr>
        <p:txBody>
          <a:bodyPr/>
          <a:lstStyle/>
          <a:p>
            <a:pPr marL="460375" indent="-457200">
              <a:lnSpc>
                <a:spcPct val="100000"/>
              </a:lnSpc>
              <a:spcAft>
                <a:spcPts val="1200"/>
              </a:spcAft>
              <a:buFont typeface="Wingdings" pitchFamily="2" charset="2"/>
              <a:buChar char="à"/>
            </a:pPr>
            <a:r>
              <a:rPr lang="en-US" sz="2800" dirty="0">
                <a:solidFill>
                  <a:srgbClr val="00AEEF"/>
                </a:solidFill>
              </a:rPr>
              <a:t> </a:t>
            </a:r>
            <a:r>
              <a:rPr lang="en-AU" sz="2800" dirty="0" smtClean="0"/>
              <a:t>2.7% </a:t>
            </a:r>
            <a:r>
              <a:rPr lang="en-AU" sz="2800" dirty="0"/>
              <a:t>+ 30c </a:t>
            </a:r>
            <a:r>
              <a:rPr lang="en-AU" sz="2800" dirty="0" smtClean="0"/>
              <a:t>/transaction</a:t>
            </a:r>
          </a:p>
          <a:p>
            <a:pPr marL="460375" indent="-457200">
              <a:lnSpc>
                <a:spcPct val="100000"/>
              </a:lnSpc>
              <a:spcAft>
                <a:spcPts val="1200"/>
              </a:spcAft>
              <a:buFont typeface="Wingdings" pitchFamily="2" charset="2"/>
              <a:buChar char="à"/>
            </a:pPr>
            <a:r>
              <a:rPr lang="en-AU" sz="2800" dirty="0">
                <a:solidFill>
                  <a:srgbClr val="00AEEF"/>
                </a:solidFill>
              </a:rPr>
              <a:t> </a:t>
            </a:r>
            <a:r>
              <a:rPr lang="en-US" sz="2800" dirty="0" smtClean="0"/>
              <a:t>The Best REST API</a:t>
            </a:r>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a:t>Recurring </a:t>
            </a:r>
            <a:r>
              <a:rPr lang="en-US" sz="2800" dirty="0" smtClean="0"/>
              <a:t>Billing</a:t>
            </a:r>
          </a:p>
          <a:p>
            <a:pPr marL="460375" indent="-457200">
              <a:lnSpc>
                <a:spcPct val="100000"/>
              </a:lnSpc>
              <a:spcAft>
                <a:spcPts val="1200"/>
              </a:spcAft>
              <a:buFont typeface="Wingdings" pitchFamily="2" charset="2"/>
              <a:buChar char="à"/>
            </a:pPr>
            <a:r>
              <a:rPr lang="en-US" sz="2800" dirty="0">
                <a:solidFill>
                  <a:srgbClr val="00AEEF"/>
                </a:solidFill>
              </a:rPr>
              <a:t> </a:t>
            </a:r>
            <a:r>
              <a:rPr lang="en-US" sz="2800" dirty="0" smtClean="0"/>
              <a:t>Coupons</a:t>
            </a:r>
          </a:p>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Stripe Checkout</a:t>
            </a:r>
          </a:p>
          <a:p>
            <a:pPr marL="460375" indent="-457200">
              <a:lnSpc>
                <a:spcPct val="100000"/>
              </a:lnSpc>
              <a:spcAft>
                <a:spcPts val="1200"/>
              </a:spcAft>
              <a:buFont typeface="Wingdings" pitchFamily="2" charset="2"/>
              <a:buChar char="à"/>
            </a:pPr>
            <a:r>
              <a:rPr lang="en-US" sz="2800" dirty="0">
                <a:solidFill>
                  <a:schemeClr val="accent6">
                    <a:lumMod val="60000"/>
                    <a:lumOff val="40000"/>
                  </a:schemeClr>
                </a:solidFill>
              </a:rPr>
              <a:t> </a:t>
            </a:r>
            <a:r>
              <a:rPr lang="en-US" sz="2800" dirty="0" smtClean="0"/>
              <a:t>Stripe Connect</a:t>
            </a:r>
          </a:p>
          <a:p>
            <a:pPr marL="460375" indent="-457200">
              <a:lnSpc>
                <a:spcPct val="100000"/>
              </a:lnSpc>
              <a:spcAft>
                <a:spcPts val="1200"/>
              </a:spcAft>
              <a:buFont typeface="Wingdings" pitchFamily="2" charset="2"/>
              <a:buChar char="à"/>
            </a:pPr>
            <a:r>
              <a:rPr lang="en-US" sz="2800" dirty="0">
                <a:solidFill>
                  <a:schemeClr val="accent6">
                    <a:lumMod val="60000"/>
                    <a:lumOff val="40000"/>
                  </a:schemeClr>
                </a:solidFill>
              </a:rPr>
              <a:t> </a:t>
            </a:r>
            <a:r>
              <a:rPr lang="en-US" sz="2800" dirty="0" smtClean="0"/>
              <a:t>Stripe Marketplace</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8703" y="1819276"/>
            <a:ext cx="4286838" cy="267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28703" y="4568235"/>
            <a:ext cx="2286203" cy="369332"/>
          </a:xfrm>
          <a:prstGeom prst="rect">
            <a:avLst/>
          </a:prstGeom>
        </p:spPr>
        <p:txBody>
          <a:bodyPr wrap="none">
            <a:spAutoFit/>
          </a:bodyPr>
          <a:lstStyle/>
          <a:p>
            <a:pPr marL="3175">
              <a:spcAft>
                <a:spcPts val="1200"/>
              </a:spcAft>
            </a:pPr>
            <a:r>
              <a:rPr lang="en-US" sz="1800" dirty="0" smtClean="0">
                <a:solidFill>
                  <a:srgbClr val="00AEEF"/>
                </a:solidFill>
                <a:sym typeface="Wingdings" pitchFamily="2" charset="2"/>
              </a:rPr>
              <a:t> </a:t>
            </a:r>
            <a:r>
              <a:rPr lang="en-US" sz="1800" dirty="0">
                <a:solidFill>
                  <a:schemeClr val="bg1"/>
                </a:solidFill>
              </a:rPr>
              <a:t>https</a:t>
            </a:r>
            <a:r>
              <a:rPr lang="en-US" sz="1800" dirty="0" smtClean="0">
                <a:solidFill>
                  <a:schemeClr val="bg1"/>
                </a:solidFill>
              </a:rPr>
              <a:t>://stripe.com</a:t>
            </a:r>
            <a:endParaRPr lang="en-US" sz="1800" dirty="0">
              <a:solidFill>
                <a:schemeClr val="bg1"/>
              </a:solidFill>
            </a:endParaRPr>
          </a:p>
        </p:txBody>
      </p:sp>
    </p:spTree>
    <p:extLst>
      <p:ext uri="{BB962C8B-B14F-4D97-AF65-F5344CB8AC3E}">
        <p14:creationId xmlns:p14="http://schemas.microsoft.com/office/powerpoint/2010/main" val="3431388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Words>
  <Application>Microsoft Office PowerPoint</Application>
  <PresentationFormat>On-screen Show (4:3)</PresentationFormat>
  <Paragraphs>53</Paragraphs>
  <Slides>10</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Consolas</vt:lpstr>
      <vt:lpstr>Wingdings</vt:lpstr>
      <vt:lpstr>Segoe UI</vt:lpstr>
      <vt:lpstr>Segoe UI Light</vt:lpstr>
      <vt:lpstr>Arial</vt:lpstr>
      <vt:lpstr>FontAwesome</vt:lpstr>
      <vt:lpstr>Segoe Light</vt:lpstr>
      <vt:lpstr>Segoe Semibold</vt:lpstr>
      <vt:lpstr>Segoe UI Black</vt:lpstr>
      <vt:lpstr>MS1444_Windows Azure Template 16x9_r08a</vt:lpstr>
      <vt:lpstr>White with Consolas font for code slides</vt:lpstr>
      <vt:lpstr>PAYMENTS</vt:lpstr>
      <vt:lpstr>PowerPoint Presentation</vt:lpstr>
      <vt:lpstr>50% Shop Online</vt:lpstr>
      <vt:lpstr>merchant account</vt:lpstr>
      <vt:lpstr>pci compliance</vt:lpstr>
      <vt:lpstr>PayPal</vt:lpstr>
      <vt:lpstr>Pin Payments</vt:lpstr>
      <vt:lpstr>Ben  stripe</vt:lpstr>
      <vt:lpstr>Stripe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2011-12-15T01:49:25Z</dcterms:created>
  <dcterms:modified xsi:type="dcterms:W3CDTF">2014-03-26T13:45:38Z</dcterms:modified>
</cp:coreProperties>
</file>